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12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media/image1.jpeg" ContentType="image/jpeg"/>
  <Override PartName="/ppt/media/image2.png" ContentType="image/png"/>
  <Override PartName="/ppt/media/image3.jpeg" ContentType="image/jpeg"/>
  <Override PartName="/ppt/media/image4.png" ContentType="image/png"/>
  <Override PartName="/ppt/media/image5.jpeg" ContentType="image/jpeg"/>
  <Override PartName="/ppt/media/image6.png" ContentType="image/png"/>
  <Override PartName="/ppt/media/image7.jpeg" ContentType="image/jpeg"/>
  <Override PartName="/ppt/media/image8.png" ContentType="image/png"/>
  <Override PartName="/ppt/media/image9.jpeg" ContentType="image/jpeg"/>
  <Override PartName="/ppt/media/image10.png" ContentType="image/png"/>
  <Override PartName="/ppt/media/image11.jpeg" ContentType="image/jpeg"/>
  <Override PartName="/ppt/media/image12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10080625" cy="567055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357120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6638040" y="1326600"/>
            <a:ext cx="292068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5040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357120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6638040" y="3044160"/>
            <a:ext cx="2920680" cy="1568160"/>
          </a:xfrm>
          <a:prstGeom prst="rect">
            <a:avLst/>
          </a:prstGeom>
        </p:spPr>
        <p:txBody>
          <a:bodyPr lIns="0" rIns="0" tIns="0" bIns="0">
            <a:normAutofit fontScale="56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504000" y="226080"/>
            <a:ext cx="9071640" cy="43884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5152680" y="304416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74160"/>
            <a:ext cx="90716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92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504000" y="3044160"/>
            <a:ext cx="9071640" cy="156816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r>
              <a:rPr b="0" lang="ru-RU" sz="1400" spc="-1" strike="noStrike">
                <a:latin typeface="Times New Roman"/>
              </a:rPr>
              <a:t>&lt;дата/время&gt;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ctr"/>
            <a:r>
              <a:rPr b="0" lang="ru-RU" sz="1400" spc="-1" strike="noStrike">
                <a:latin typeface="Times New Roman"/>
              </a:rPr>
              <a:t>&lt;нижний колонтитул&gt;</a:t>
            </a:r>
            <a:endParaRPr b="0" lang="ru-RU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rIns="0" tIns="0" bIns="0">
            <a:noAutofit/>
          </a:bodyPr>
          <a:p>
            <a:pPr algn="r"/>
            <a:fld id="{505D3648-8D9B-4EB1-BD9F-41E4C45F4AF3}" type="slidenum">
              <a:rPr b="0" lang="ru-RU" sz="1400" spc="-1" strike="noStrike">
                <a:latin typeface="Times New Roman"/>
              </a:rPr>
              <a:t>&lt;номер&gt;</a:t>
            </a:fld>
            <a:endParaRPr b="0" lang="ru-RU" sz="14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png"/><Relationship Id="rId3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3.jpeg"/><Relationship Id="rId2" Type="http://schemas.openxmlformats.org/officeDocument/2006/relationships/image" Target="../media/image4.png"/><Relationship Id="rId3" Type="http://schemas.openxmlformats.org/officeDocument/2006/relationships/slideLayout" Target="../slideLayouts/slideLayout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5.jpeg"/><Relationship Id="rId2" Type="http://schemas.openxmlformats.org/officeDocument/2006/relationships/image" Target="../media/image6.png"/><Relationship Id="rId3" Type="http://schemas.openxmlformats.org/officeDocument/2006/relationships/slideLayout" Target="../slideLayouts/slideLayout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7.jpeg"/><Relationship Id="rId2" Type="http://schemas.openxmlformats.org/officeDocument/2006/relationships/image" Target="../media/image8.png"/><Relationship Id="rId3" Type="http://schemas.openxmlformats.org/officeDocument/2006/relationships/slideLayout" Target="../slideLayouts/slideLayout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9.jpeg"/><Relationship Id="rId2" Type="http://schemas.openxmlformats.org/officeDocument/2006/relationships/image" Target="../media/image10.png"/><Relationship Id="rId3" Type="http://schemas.openxmlformats.org/officeDocument/2006/relationships/slideLayout" Target="../slideLayouts/slideLayout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1.jpeg"/><Relationship Id="rId2" Type="http://schemas.openxmlformats.org/officeDocument/2006/relationships/image" Target="../media/image12.jpeg"/><Relationship Id="rId3" Type="http://schemas.openxmlformats.org/officeDocument/2006/relationships/slideLayout" Target="../slideLayouts/slideLayout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spcAft>
                <a:spcPts val="751"/>
              </a:spcAft>
            </a:pPr>
            <a:r>
              <a:rPr b="1" i="1" lang="ru-RU" sz="1800" spc="-75" strike="noStrike">
                <a:solidFill>
                  <a:srgbClr val="008000"/>
                </a:solidFill>
                <a:latin typeface="Times New Roman"/>
                <a:ea typeface="Times New Roman"/>
              </a:rPr>
              <a:t>Сценарий ООД   музыкального занятия в подготовительной логопедической группе</a:t>
            </a:r>
            <a:endParaRPr b="1" i="1" lang="ru-RU" sz="1800" spc="-75" strike="noStrike">
              <a:solidFill>
                <a:srgbClr val="008000"/>
              </a:solidFill>
              <a:latin typeface="Times New Roman"/>
              <a:ea typeface="Times New Roman"/>
            </a:endParaRPr>
          </a:p>
        </p:txBody>
      </p:sp>
      <p:sp>
        <p:nvSpPr>
          <p:cNvPr id="42" name=""/>
          <p:cNvSpPr txBox="1"/>
          <p:nvPr/>
        </p:nvSpPr>
        <p:spPr>
          <a:xfrm>
            <a:off x="468360" y="12600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Autofit/>
          </a:bodyPr>
          <a:p>
            <a:pPr algn="ctr">
              <a:lnSpc>
                <a:spcPct val="100000"/>
              </a:lnSpc>
              <a:spcBef>
                <a:spcPts val="1500"/>
              </a:spcBef>
              <a:spcAft>
                <a:spcPts val="751"/>
              </a:spcAft>
            </a:pPr>
            <a:r>
              <a:rPr b="1" i="1" lang="ru-RU" sz="2400" spc="-75" strike="noStrike">
                <a:solidFill>
                  <a:srgbClr val="008000"/>
                </a:solidFill>
                <a:latin typeface="Times New Roman"/>
                <a:ea typeface="Times New Roman"/>
              </a:rPr>
              <a:t>Знакомство с композитором И. Штраусом </a:t>
            </a:r>
            <a:endParaRPr b="1" i="1" lang="ru-RU" sz="2400" spc="-75" strike="noStrike">
              <a:solidFill>
                <a:srgbClr val="008000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spcAft>
                <a:spcPts val="751"/>
              </a:spcAft>
            </a:pPr>
            <a:r>
              <a:rPr b="1" i="1" lang="ru-RU" sz="2400" spc="-75" strike="noStrike">
                <a:solidFill>
                  <a:srgbClr val="008000"/>
                </a:solidFill>
                <a:latin typeface="Times New Roman"/>
                <a:ea typeface="Times New Roman"/>
              </a:rPr>
              <a:t>и его произведением «Шум дождя»</a:t>
            </a:r>
            <a:endParaRPr b="1" i="1" lang="ru-RU" sz="2400" spc="-75" strike="noStrike">
              <a:solidFill>
                <a:srgbClr val="008000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spcAft>
                <a:spcPts val="751"/>
              </a:spcAft>
            </a:pPr>
            <a:endParaRPr b="1" i="1" lang="ru-RU" sz="2400" spc="-75" strike="noStrike">
              <a:solidFill>
                <a:srgbClr val="008000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spcAft>
                <a:spcPts val="751"/>
              </a:spcAft>
            </a:pPr>
            <a:endParaRPr b="1" i="1" lang="ru-RU" sz="2400" spc="-75" strike="noStrike">
              <a:solidFill>
                <a:srgbClr val="008000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spcAft>
                <a:spcPts val="751"/>
              </a:spcAft>
            </a:pPr>
            <a:endParaRPr b="1" i="1" lang="ru-RU" sz="2400" spc="-75" strike="noStrike">
              <a:solidFill>
                <a:srgbClr val="008000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00000"/>
              </a:lnSpc>
              <a:spcBef>
                <a:spcPts val="1500"/>
              </a:spcBef>
              <a:spcAft>
                <a:spcPts val="751"/>
              </a:spcAft>
            </a:pPr>
            <a:r>
              <a:rPr b="1" i="1" lang="ru-RU" sz="1400" spc="-75" strike="noStrike">
                <a:solidFill>
                  <a:srgbClr val="008000"/>
                </a:solidFill>
                <a:latin typeface="Times New Roman"/>
                <a:ea typeface="Times New Roman"/>
              </a:rPr>
              <a:t>Выполнила: Гордова Аниса Исмагиловна</a:t>
            </a:r>
            <a:endParaRPr b="1" i="1" lang="ru-RU" sz="1400" spc="-75" strike="noStrike">
              <a:solidFill>
                <a:srgbClr val="008000"/>
              </a:solidFill>
              <a:latin typeface="Times New Roman"/>
              <a:ea typeface="Times New Roman"/>
            </a:endParaRPr>
          </a:p>
        </p:txBody>
      </p:sp>
      <p:pic>
        <p:nvPicPr>
          <p:cNvPr id="43" name="" descr=""/>
          <p:cNvPicPr/>
          <p:nvPr/>
        </p:nvPicPr>
        <p:blipFill>
          <a:blip r:embed="rId2"/>
          <a:stretch/>
        </p:blipFill>
        <p:spPr>
          <a:xfrm>
            <a:off x="720000" y="2160000"/>
            <a:ext cx="1800000" cy="26240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"/>
          <p:cNvSpPr txBox="1"/>
          <p:nvPr/>
        </p:nvSpPr>
        <p:spPr>
          <a:xfrm>
            <a:off x="504000" y="187200"/>
            <a:ext cx="9071640" cy="10242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1" lang="ru-RU" sz="1800" spc="-1" strike="noStrike">
                <a:latin typeface="Arial"/>
              </a:rPr>
              <a:t>Образовательная область</a:t>
            </a:r>
            <a:r>
              <a:rPr b="0" lang="ru-RU" sz="1800" spc="-1" strike="noStrike">
                <a:latin typeface="Arial"/>
              </a:rPr>
              <a:t>: художественно-эстетическое развитие («Музыка»)</a:t>
            </a:r>
            <a:br/>
            <a:br/>
            <a:r>
              <a:rPr b="1" lang="ru-RU" sz="1800" spc="-1" strike="noStrike">
                <a:latin typeface="Arial"/>
              </a:rPr>
              <a:t>Области интеграции</a:t>
            </a:r>
            <a:r>
              <a:rPr b="0" lang="ru-RU" sz="1800" spc="-1" strike="noStrike">
                <a:latin typeface="Arial"/>
              </a:rPr>
              <a:t>: социально-коммуникативное развитие, познавательное развитие, развитие речи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45" name="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ru-RU" sz="32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3200" spc="-1" strike="noStrike">
                <a:latin typeface="Arial"/>
              </a:rPr>
              <a:t>Цель:</a:t>
            </a:r>
            <a:r>
              <a:rPr b="0" lang="ru-RU" sz="3200" spc="-1" strike="noStrike">
                <a:latin typeface="Arial"/>
              </a:rPr>
              <a:t>  </a:t>
            </a:r>
            <a:r>
              <a:rPr b="0" lang="ru-RU" sz="2400" spc="-1" strike="noStrike">
                <a:latin typeface="Arial"/>
              </a:rPr>
              <a:t>Приобщение детей дошкольного возраста к музыкальной классике (зарубежной), формирование начал музыкально-художественной культуры, формирование  творческой личности ребенка через развитие его музыкальных способностей.</a:t>
            </a:r>
            <a:endParaRPr b="0" lang="ru-RU" sz="2400" spc="-1" strike="noStrike">
              <a:latin typeface="Arial"/>
            </a:endParaRPr>
          </a:p>
        </p:txBody>
      </p:sp>
      <p:pic>
        <p:nvPicPr>
          <p:cNvPr id="46" name="" descr=""/>
          <p:cNvPicPr/>
          <p:nvPr/>
        </p:nvPicPr>
        <p:blipFill>
          <a:blip r:embed="rId2"/>
          <a:stretch/>
        </p:blipFill>
        <p:spPr>
          <a:xfrm>
            <a:off x="9000000" y="4680000"/>
            <a:ext cx="1080000" cy="978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spcAft>
                <a:spcPts val="751"/>
              </a:spcAft>
            </a:pPr>
            <a:r>
              <a:rPr b="1" lang="ru-RU" sz="3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Задачи:</a:t>
            </a:r>
            <a:endParaRPr b="1" lang="ru-RU" sz="3600" spc="-1" strike="noStrike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48" name="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51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2200" spc="-1" strike="noStrike">
                <a:latin typeface="Times New Roman"/>
              </a:rPr>
              <a:t>Образовательные:</a:t>
            </a:r>
            <a:r>
              <a:rPr b="1" lang="ru-RU" sz="1600" spc="-1" strike="noStrike">
                <a:latin typeface="Arial"/>
              </a:rPr>
              <a:t> </a:t>
            </a:r>
            <a:endParaRPr b="0" lang="ru-RU" sz="16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Aft>
                <a:spcPts val="751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</a:t>
            </a: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Углублять представления об изобразительных возможностях музыки</a:t>
            </a:r>
            <a:endParaRPr b="0" lang="ru-RU" sz="1800" spc="-1" strike="noStrike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432000" indent="-324000">
              <a:lnSpc>
                <a:spcPct val="100000"/>
              </a:lnSpc>
              <a:spcAft>
                <a:spcPts val="751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</a:t>
            </a: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Развивать образное восприятие  при прослушивании инструментальной музыки;</a:t>
            </a:r>
            <a:endParaRPr b="0" lang="ru-RU" sz="1800" spc="-1" strike="noStrike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432000" indent="-324000">
              <a:lnSpc>
                <a:spcPct val="100000"/>
              </a:lnSpc>
              <a:spcAft>
                <a:spcPts val="751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</a:t>
            </a: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Развивать у детей ощущение музыкальной фразы, умение отмечать её окончание чёткой сменой движений.</a:t>
            </a:r>
            <a:endParaRPr b="0" lang="ru-RU" sz="1800" spc="-1" strike="noStrike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2000" spc="-1" strike="noStrike">
                <a:latin typeface="Times New Roman"/>
                <a:ea typeface="Microsoft YaHei"/>
              </a:rPr>
              <a:t>Воспитательные:</a:t>
            </a:r>
            <a:r>
              <a:rPr b="0" lang="ru-RU" sz="1800" spc="-1" strike="noStrike">
                <a:latin typeface="Arial"/>
                <a:ea typeface="Microsoft YaHei"/>
              </a:rPr>
              <a:t>  </a:t>
            </a:r>
            <a:endParaRPr b="0" lang="ru-RU" sz="1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ru-RU" sz="1800" spc="-1" strike="noStrike">
                <a:latin typeface="Times New Roman"/>
                <a:ea typeface="Microsoft YaHei"/>
              </a:rPr>
              <a:t>воспитывать любовь к музыке и желание участвовать в музыкальном процессе;                                                      </a:t>
            </a:r>
            <a:endParaRPr b="0" lang="ru-RU" sz="18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ru-RU" sz="1800" spc="-1" strike="noStrike">
                <a:latin typeface="Times New Roman"/>
                <a:ea typeface="Microsoft YaHei"/>
              </a:rPr>
              <a:t>в</a:t>
            </a: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оспитывать дружеские взаимоотношения, культуру поведения</a:t>
            </a:r>
            <a:r>
              <a:rPr b="0" lang="ru-RU" sz="1800" spc="-1" strike="noStrike">
                <a:latin typeface="Times New Roman"/>
                <a:ea typeface="Microsoft YaHei"/>
              </a:rPr>
              <a:t> </a:t>
            </a:r>
            <a:endParaRPr b="0" lang="ru-RU" sz="1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Aft>
                <a:spcPts val="751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endParaRPr b="0" lang="ru-RU" sz="1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Aft>
                <a:spcPts val="751"/>
              </a:spcAft>
              <a:buClr>
                <a:srgbClr val="000000"/>
              </a:buClr>
              <a:buSzPct val="45000"/>
              <a:buFont typeface="Wingdings" charset="2"/>
              <a:buChar char=""/>
            </a:pPr>
            <a:r>
              <a:rPr b="1" lang="ru-RU" sz="2000" spc="-1" strike="noStrike">
                <a:latin typeface="Times New Roman"/>
                <a:ea typeface="Microsoft YaHei"/>
              </a:rPr>
              <a:t>Развивающие:   </a:t>
            </a:r>
            <a:r>
              <a:rPr b="0" lang="ru-RU" sz="1800" spc="-1" strike="noStrike">
                <a:latin typeface="Arial"/>
                <a:ea typeface="Microsoft YaHei"/>
              </a:rPr>
              <a:t>     </a:t>
            </a:r>
            <a:endParaRPr b="0" lang="ru-RU" sz="1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Aft>
                <a:spcPts val="751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Развивать умение двигаться соответственно характеру музыки и ритмической пульсации;</a:t>
            </a:r>
            <a:endParaRPr b="0" lang="ru-RU" sz="1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Aft>
                <a:spcPts val="751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Учить менять движения по заданному алгоритму, импровизировать танцевальные ноты;</a:t>
            </a:r>
            <a:endParaRPr b="0" lang="ru-RU" sz="1800" spc="-1" strike="noStrike">
              <a:latin typeface="Arial"/>
            </a:endParaRPr>
          </a:p>
          <a:p>
            <a:pPr marL="432000" indent="-324000">
              <a:lnSpc>
                <a:spcPct val="100000"/>
              </a:lnSpc>
              <a:spcAft>
                <a:spcPts val="751"/>
              </a:spcAft>
              <a:buClr>
                <a:srgbClr val="000000"/>
              </a:buClr>
              <a:buSzPct val="45000"/>
              <a:buFont typeface="Wingdings" charset="2"/>
              <a:buChar char=""/>
            </a:pPr>
            <a:r>
              <a:rPr b="0" lang="ru-RU" sz="18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Воспитывать дружеские взаимоотношения, взаимовыручку, культуру поведения.</a:t>
            </a:r>
            <a:endParaRPr b="0" lang="ru-RU" sz="1800" spc="-1" strike="noStrike">
              <a:latin typeface="Arial"/>
            </a:endParaRPr>
          </a:p>
        </p:txBody>
      </p:sp>
      <p:pic>
        <p:nvPicPr>
          <p:cNvPr id="49" name="" descr=""/>
          <p:cNvPicPr/>
          <p:nvPr/>
        </p:nvPicPr>
        <p:blipFill>
          <a:blip r:embed="rId2"/>
          <a:stretch/>
        </p:blipFill>
        <p:spPr>
          <a:xfrm>
            <a:off x="8796600" y="4761360"/>
            <a:ext cx="1283400" cy="908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"/>
          <p:cNvSpPr txBox="1"/>
          <p:nvPr/>
        </p:nvSpPr>
        <p:spPr>
          <a:xfrm>
            <a:off x="468360" y="31356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lnSpc>
                <a:spcPct val="100000"/>
              </a:lnSpc>
              <a:spcAft>
                <a:spcPts val="751"/>
              </a:spcAft>
            </a:pPr>
            <a:r>
              <a:rPr b="1" lang="ru-RU" sz="32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Ход занятия:</a:t>
            </a:r>
            <a:endParaRPr b="1" lang="ru-RU" sz="3200" spc="-1" strike="noStrike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51" name=""/>
          <p:cNvSpPr txBox="1"/>
          <p:nvPr/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85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2400" spc="-1" strike="noStrike">
                <a:latin typeface="Times New Roman"/>
              </a:rPr>
              <a:t>1. Приветствие </a:t>
            </a:r>
            <a:endParaRPr b="1" lang="ru-RU" sz="2400" spc="-1" strike="noStrike">
              <a:latin typeface="Times New Roman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400" spc="-1" strike="noStrike">
                <a:latin typeface="Times New Roman"/>
              </a:rPr>
              <a:t>(способствует концентрации внимания детей, развитию координации движений, речи и артикуляции, развивает ритмический слух и умение действовать согласованно, воспитывает доброжелательное отношение друг к другу)</a:t>
            </a:r>
            <a:endParaRPr b="1" lang="ru-RU" sz="1400" spc="-1" strike="noStrike">
              <a:latin typeface="Times New Roman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2400" spc="-1" strike="noStrike">
                <a:latin typeface="Times New Roman"/>
              </a:rPr>
              <a:t>2. Основная часть</a:t>
            </a:r>
            <a:endParaRPr b="1" lang="ru-RU" sz="2400" spc="-1" strike="noStrike">
              <a:latin typeface="Times New Roman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1600" spc="-1" strike="noStrike">
                <a:latin typeface="Times New Roman"/>
              </a:rPr>
              <a:t>- Вступительная беседа</a:t>
            </a:r>
            <a:r>
              <a:rPr b="0" lang="ru-RU" sz="1600" spc="-1" strike="noStrike">
                <a:latin typeface="Times New Roman"/>
              </a:rPr>
              <a:t> (знакомит с темой занятия)</a:t>
            </a:r>
            <a:endParaRPr b="1" lang="ru-RU" sz="1600" spc="-1" strike="noStrike">
              <a:latin typeface="Times New Roman"/>
            </a:endParaRPr>
          </a:p>
          <a:p>
            <a:r>
              <a:rPr b="1" lang="ru-RU" sz="2400" spc="-1" strike="noStrike">
                <a:latin typeface="Times New Roman"/>
              </a:rPr>
              <a:t>     </a:t>
            </a:r>
            <a:r>
              <a:rPr b="1" lang="ru-RU" sz="2400" spc="-1" strike="noStrike">
                <a:latin typeface="Times New Roman"/>
              </a:rPr>
              <a:t>- </a:t>
            </a:r>
            <a:r>
              <a:rPr b="1" lang="ru-RU" sz="1600" spc="-1" strike="noStrike">
                <a:latin typeface="Times New Roman"/>
              </a:rPr>
              <a:t>Прослушивание фрагмента 1 </a:t>
            </a:r>
            <a:r>
              <a:rPr b="0" lang="ru-RU" sz="1600" spc="-1" strike="noStrike">
                <a:latin typeface="Times New Roman"/>
              </a:rPr>
              <a:t>(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инструментальная пьеса «Шум дождя» И. Штраус, дети отвечают на вопрос: Какой характер у этой пьесы в начале?))</a:t>
            </a:r>
            <a:endParaRPr b="0" lang="ru-RU" sz="1600" spc="-1" strike="noStrike">
              <a:latin typeface="Arial"/>
            </a:endParaRPr>
          </a:p>
          <a:p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      </a:t>
            </a:r>
            <a:r>
              <a:rPr b="1" lang="ru-RU" sz="1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-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r>
              <a:rPr b="1" lang="ru-RU" sz="1600" spc="-1" strike="noStrike">
                <a:latin typeface="Times New Roman"/>
                <a:ea typeface="Microsoft YaHei"/>
              </a:rPr>
              <a:t> </a:t>
            </a:r>
            <a:r>
              <a:rPr b="1" lang="ru-RU" sz="1600" spc="-1" strike="noStrike">
                <a:latin typeface="Times New Roman"/>
              </a:rPr>
              <a:t>Прослушивание фрагмента 2 </a:t>
            </a:r>
            <a:r>
              <a:rPr b="0" lang="ru-RU" sz="1600" spc="-1" strike="noStrike">
                <a:latin typeface="Times New Roman"/>
              </a:rPr>
              <a:t>(после прослушивания дети отвечают на вопрос: Какое настроение передаёт музыка?)</a:t>
            </a:r>
            <a:endParaRPr b="0" lang="ru-RU" sz="1600" spc="-1" strike="noStrike">
              <a:latin typeface="Arial"/>
            </a:endParaRPr>
          </a:p>
          <a:p>
            <a:r>
              <a:rPr b="0" lang="ru-RU" sz="1600" spc="-1" strike="noStrike">
                <a:latin typeface="Times New Roman"/>
              </a:rPr>
              <a:t>       </a:t>
            </a:r>
            <a:endParaRPr b="0" lang="ru-RU" sz="1600" spc="-1" strike="noStrike">
              <a:latin typeface="Arial"/>
            </a:endParaRPr>
          </a:p>
        </p:txBody>
      </p:sp>
      <p:pic>
        <p:nvPicPr>
          <p:cNvPr id="52" name="" descr=""/>
          <p:cNvPicPr/>
          <p:nvPr/>
        </p:nvPicPr>
        <p:blipFill>
          <a:blip r:embed="rId2"/>
          <a:stretch/>
        </p:blipFill>
        <p:spPr>
          <a:xfrm>
            <a:off x="9043920" y="4649760"/>
            <a:ext cx="1036080" cy="10202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lang="ru-RU" sz="3200" spc="-1" strike="noStrike">
                <a:latin typeface="Times New Roman"/>
              </a:rPr>
              <a:t>Ход занятия</a:t>
            </a:r>
            <a:endParaRPr b="1" lang="ru-RU" sz="3200" spc="-1" strike="noStrike">
              <a:latin typeface="Times New Roman"/>
            </a:endParaRPr>
          </a:p>
        </p:txBody>
      </p:sp>
      <p:sp>
        <p:nvSpPr>
          <p:cNvPr id="54" name=""/>
          <p:cNvSpPr txBox="1"/>
          <p:nvPr/>
        </p:nvSpPr>
        <p:spPr>
          <a:xfrm>
            <a:off x="46836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 fontScale="94000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1600" spc="-1" strike="noStrike">
                <a:latin typeface="Times New Roman"/>
              </a:rPr>
              <a:t>Прослушивание фрагмента 3 </a:t>
            </a:r>
            <a:r>
              <a:rPr b="0" lang="ru-RU" sz="1600" spc="-1" strike="noStrike">
                <a:latin typeface="Times New Roman"/>
              </a:rPr>
              <a:t>(после прослушивания дети отвечают на вопрос: При помощи чего музыка передаёт характер, настроение?)</a:t>
            </a:r>
            <a:endParaRPr b="0" lang="ru-RU" sz="16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1600" spc="-1" strike="noStrike">
                <a:latin typeface="Times New Roman"/>
              </a:rPr>
              <a:t>Прослушивание фрагмента 4 </a:t>
            </a:r>
            <a:r>
              <a:rPr b="0" lang="ru-RU" sz="1600" spc="-1" strike="noStrike">
                <a:latin typeface="Times New Roman"/>
              </a:rPr>
              <a:t>(после прослушивания дети отвечают на вопрос: Какой инструмент солирует?)</a:t>
            </a:r>
            <a:endParaRPr b="0" lang="ru-RU" sz="16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1600" spc="-1" strike="noStrike">
                <a:latin typeface="Times New Roman"/>
              </a:rPr>
              <a:t>А</a:t>
            </a:r>
            <a:r>
              <a:rPr b="1" lang="ru-RU" sz="1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ртикуляционная зарядка 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(цель: развивать дикцию, артикуляцию)</a:t>
            </a:r>
            <a:endParaRPr b="0" lang="ru-RU" sz="16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1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Распевка «Часы» 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(цель: подготовка голосовых связок к пению  и дыханию в пении)</a:t>
            </a:r>
            <a:endParaRPr b="0" lang="ru-RU" sz="16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1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Физкультминутка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 « У жирафа пятна-пятна» (Внимательно слушая музыку, переходить от одного движения к другому в определённой последовательности)</a:t>
            </a:r>
            <a:endParaRPr b="0" lang="ru-RU" sz="16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1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Дидактическая игра «Луна» </a:t>
            </a:r>
            <a:r>
              <a:rPr b="0" lang="ru-RU" sz="1600" spc="-1" strike="noStrike">
                <a:solidFill>
                  <a:srgbClr val="000000"/>
                </a:solidFill>
                <a:latin typeface="Times New Roman"/>
                <a:ea typeface="Times New Roman"/>
              </a:rPr>
              <a:t>(участники музыкальной игры, идут под музыку противоходом внутри круга, образованного детьми, под  музыкальный фрагмент «Лунной сонаты» Л.В. Бетховена)</a:t>
            </a:r>
            <a:endParaRPr b="0" lang="ru-RU" sz="16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ru-RU" sz="1600" spc="-1" strike="noStrike">
              <a:latin typeface="Arial"/>
            </a:endParaRPr>
          </a:p>
        </p:txBody>
      </p:sp>
      <p:pic>
        <p:nvPicPr>
          <p:cNvPr id="55" name="" descr=""/>
          <p:cNvPicPr/>
          <p:nvPr/>
        </p:nvPicPr>
        <p:blipFill>
          <a:blip r:embed="rId2"/>
          <a:stretch/>
        </p:blipFill>
        <p:spPr>
          <a:xfrm>
            <a:off x="8799120" y="4761360"/>
            <a:ext cx="1280880" cy="908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1"/>
          <a:tile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"/>
          <p:cNvSpPr txBox="1"/>
          <p:nvPr/>
        </p:nvSpPr>
        <p:spPr>
          <a:xfrm>
            <a:off x="504000" y="226080"/>
            <a:ext cx="9071640" cy="9464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1" lang="ru-RU" sz="3200" spc="-1" strike="noStrike">
                <a:latin typeface="Times New Roman"/>
              </a:rPr>
              <a:t>Ход занятия</a:t>
            </a:r>
            <a:endParaRPr b="0" lang="ru-RU" sz="3200" spc="-1" strike="noStrike">
              <a:latin typeface="Arial"/>
            </a:endParaRPr>
          </a:p>
        </p:txBody>
      </p:sp>
      <p:sp>
        <p:nvSpPr>
          <p:cNvPr id="57" name=""/>
          <p:cNvSpPr txBox="1"/>
          <p:nvPr/>
        </p:nvSpPr>
        <p:spPr>
          <a:xfrm>
            <a:off x="504000" y="132444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1" lang="ru-RU" sz="2400" spc="-1" strike="noStrike">
                <a:latin typeface="Times New Roman"/>
              </a:rPr>
              <a:t>3. Рефлексия                                                                                      </a:t>
            </a:r>
            <a:r>
              <a:rPr b="0" lang="ru-RU" sz="1600" spc="-1" strike="noStrike">
                <a:latin typeface="Times New Roman"/>
              </a:rPr>
              <a:t>(Помогает ребёнку систематизировать полученные знания и оценить свои эмоции.)</a:t>
            </a:r>
            <a:endParaRPr b="0" lang="ru-RU" sz="1600" spc="-1" strike="noStrike">
              <a:latin typeface="Arial"/>
            </a:endParaRPr>
          </a:p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endParaRPr b="0" lang="ru-RU" sz="1600" spc="-1" strike="noStrike">
              <a:latin typeface="Arial"/>
            </a:endParaRPr>
          </a:p>
        </p:txBody>
      </p:sp>
      <p:pic>
        <p:nvPicPr>
          <p:cNvPr id="58" name="" descr=""/>
          <p:cNvPicPr/>
          <p:nvPr/>
        </p:nvPicPr>
        <p:blipFill>
          <a:blip r:embed="rId2"/>
          <a:stretch/>
        </p:blipFill>
        <p:spPr>
          <a:xfrm>
            <a:off x="540000" y="2225160"/>
            <a:ext cx="8820000" cy="34448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Application>LibreOffice/7.1.2.2$Windows_X86_64 LibreOffice_project/8a45595d069ef5570103caea1b71cc9d82b2aae4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2023-06-07T08:06:48Z</dcterms:created>
  <dc:creator/>
  <dc:description/>
  <dc:language>ru-RU</dc:language>
  <cp:lastModifiedBy/>
  <dcterms:modified xsi:type="dcterms:W3CDTF">2023-06-07T10:56:16Z</dcterms:modified>
  <cp:revision>1</cp:revision>
  <dc:subject/>
  <dc:title/>
</cp:coreProperties>
</file>